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8" r:id="rId4"/>
    <p:sldId id="330" r:id="rId5"/>
    <p:sldId id="331" r:id="rId6"/>
    <p:sldId id="332" r:id="rId7"/>
    <p:sldId id="288" r:id="rId8"/>
    <p:sldId id="289" r:id="rId9"/>
    <p:sldId id="333" r:id="rId11"/>
    <p:sldId id="284" r:id="rId12"/>
    <p:sldId id="291" r:id="rId13"/>
    <p:sldId id="290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2" r:id="rId23"/>
    <p:sldId id="303" r:id="rId24"/>
    <p:sldId id="358" r:id="rId25"/>
    <p:sldId id="360" r:id="rId26"/>
    <p:sldId id="361" r:id="rId27"/>
    <p:sldId id="363" r:id="rId28"/>
    <p:sldId id="265" r:id="rId29"/>
    <p:sldId id="355" r:id="rId30"/>
    <p:sldId id="357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F"/>
    <a:srgbClr val="12B19F"/>
    <a:srgbClr val="A4F6EC"/>
    <a:srgbClr val="27A98C"/>
    <a:srgbClr val="FF9BDC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214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4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s1635af"/>
          <p:cNvPicPr>
            <a:picLocks noChangeAspect="1"/>
          </p:cNvPicPr>
          <p:nvPr userDrawn="1"/>
        </p:nvPicPr>
        <p:blipFill>
          <a:blip r:embed="rId2"/>
          <a:srcRect l="4912" r="6204"/>
          <a:stretch>
            <a:fillRect/>
          </a:stretch>
        </p:blipFill>
        <p:spPr>
          <a:xfrm flipH="1">
            <a:off x="635" y="0"/>
            <a:ext cx="1219136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99" h="10800">
                <a:moveTo>
                  <a:pt x="0" y="0"/>
                </a:moveTo>
                <a:lnTo>
                  <a:pt x="19199" y="0"/>
                </a:lnTo>
                <a:lnTo>
                  <a:pt x="19199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image" Target="../media/image40.png"/><Relationship Id="rId7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tags" Target="../tags/tag20.xml"/><Relationship Id="rId4" Type="http://schemas.openxmlformats.org/officeDocument/2006/relationships/image" Target="../media/image38.png"/><Relationship Id="rId3" Type="http://schemas.openxmlformats.org/officeDocument/2006/relationships/tags" Target="../tags/tag19.xml"/><Relationship Id="rId2" Type="http://schemas.openxmlformats.org/officeDocument/2006/relationships/image" Target="../media/image3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tags" Target="../tags/tag25.xml"/><Relationship Id="rId4" Type="http://schemas.openxmlformats.org/officeDocument/2006/relationships/image" Target="../media/image42.png"/><Relationship Id="rId3" Type="http://schemas.openxmlformats.org/officeDocument/2006/relationships/tags" Target="../tags/tag24.xml"/><Relationship Id="rId2" Type="http://schemas.openxmlformats.org/officeDocument/2006/relationships/image" Target="../media/image41.png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tags" Target="../tags/tag28.xml"/><Relationship Id="rId4" Type="http://schemas.openxmlformats.org/officeDocument/2006/relationships/image" Target="../media/image45.png"/><Relationship Id="rId3" Type="http://schemas.openxmlformats.org/officeDocument/2006/relationships/tags" Target="../tags/tag27.xml"/><Relationship Id="rId2" Type="http://schemas.openxmlformats.org/officeDocument/2006/relationships/image" Target="../media/image44.png"/><Relationship Id="rId1" Type="http://schemas.openxmlformats.org/officeDocument/2006/relationships/tags" Target="../tags/tag26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tags" Target="../tags/tag30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Relationship Id="rId3" Type="http://schemas.openxmlformats.org/officeDocument/2006/relationships/tags" Target="../tags/tag32.xml"/><Relationship Id="rId2" Type="http://schemas.openxmlformats.org/officeDocument/2006/relationships/image" Target="../media/image51.png"/><Relationship Id="rId1" Type="http://schemas.openxmlformats.org/officeDocument/2006/relationships/tags" Target="../tags/tag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tags" Target="../tags/tag3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tags" Target="../tags/tag41.xml"/><Relationship Id="rId7" Type="http://schemas.openxmlformats.org/officeDocument/2006/relationships/image" Target="../media/image67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66.jpeg"/><Relationship Id="rId2" Type="http://schemas.openxmlformats.org/officeDocument/2006/relationships/tags" Target="../tags/tag37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71.png"/><Relationship Id="rId12" Type="http://schemas.openxmlformats.org/officeDocument/2006/relationships/image" Target="../media/image70.png"/><Relationship Id="rId11" Type="http://schemas.openxmlformats.org/officeDocument/2006/relationships/image" Target="../media/image69.png"/><Relationship Id="rId10" Type="http://schemas.openxmlformats.org/officeDocument/2006/relationships/tags" Target="../tags/tag42.xml"/><Relationship Id="rId1" Type="http://schemas.openxmlformats.org/officeDocument/2006/relationships/tags" Target="../tags/tag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1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tags" Target="../tags/tag3.xml"/><Relationship Id="rId4" Type="http://schemas.openxmlformats.org/officeDocument/2006/relationships/image" Target="../media/image7.png"/><Relationship Id="rId3" Type="http://schemas.openxmlformats.org/officeDocument/2006/relationships/tags" Target="../tags/tag2.xml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tags" Target="../tags/tag7.xml"/><Relationship Id="rId4" Type="http://schemas.openxmlformats.org/officeDocument/2006/relationships/image" Target="../media/image12.png"/><Relationship Id="rId3" Type="http://schemas.openxmlformats.org/officeDocument/2006/relationships/tags" Target="../tags/tag6.xml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tags" Target="../tags/tag11.xml"/><Relationship Id="rId4" Type="http://schemas.openxmlformats.org/officeDocument/2006/relationships/image" Target="../media/image17.png"/><Relationship Id="rId3" Type="http://schemas.openxmlformats.org/officeDocument/2006/relationships/tags" Target="../tags/tag10.xml"/><Relationship Id="rId2" Type="http://schemas.openxmlformats.org/officeDocument/2006/relationships/image" Target="../media/image16.png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Relationship Id="rId3" Type="http://schemas.openxmlformats.org/officeDocument/2006/relationships/tags" Target="../tags/tag12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tags" Target="../tags/tag15.xml"/><Relationship Id="rId4" Type="http://schemas.openxmlformats.org/officeDocument/2006/relationships/image" Target="../media/image25.png"/><Relationship Id="rId3" Type="http://schemas.openxmlformats.org/officeDocument/2006/relationships/tags" Target="../tags/tag14.xml"/><Relationship Id="rId2" Type="http://schemas.openxmlformats.org/officeDocument/2006/relationships/image" Target="../media/image24.png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17.xml"/><Relationship Id="rId2" Type="http://schemas.openxmlformats.org/officeDocument/2006/relationships/image" Target="../media/image28.png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5f28a31635a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rgbClr val="12B19F"/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32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1" name="矩形 10"/>
            <p:cNvSpPr/>
            <p:nvPr/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" y="1908810"/>
            <a:ext cx="2036445" cy="370649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b="1" dirty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70785" y="1634490"/>
            <a:ext cx="1811020" cy="15748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处理（自动解禁时间为202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都无法参与互动问答。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下方文字处了解。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52040" y="3905885"/>
            <a:ext cx="2348865" cy="19710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675" y="1883410"/>
            <a:ext cx="2200275" cy="14859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37150" y="1372235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6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年秋冬学期的问答建议回复202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81605" y="1579245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536825"/>
            <a:ext cx="2200275" cy="1485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35" y="1694815"/>
            <a:ext cx="2095500" cy="42386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853" y="117694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、有安排见面课学习的同学请注意，每次见面课回放可能由一个或是多个视频组成，需要完成全部视频观看才能获得本次见面课的全部分数。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80" y="1457960"/>
            <a:ext cx="2157095" cy="436372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3353" y="1305975"/>
            <a:ext cx="6096000" cy="420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4330" y="1306195"/>
            <a:ext cx="2414905" cy="46456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1538605"/>
            <a:ext cx="223901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37100" y="1736725"/>
            <a:ext cx="6374130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1737995" y="156835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96" y="1986392"/>
            <a:ext cx="3005871" cy="3814679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8" name="矩形 7"/>
          <p:cNvSpPr/>
          <p:nvPr/>
        </p:nvSpPr>
        <p:spPr>
          <a:xfrm>
            <a:off x="1663416" y="1986153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/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/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12B19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  <a:endParaRPr lang="zh-CN" altLang="en-US" sz="280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40657" y="1295252"/>
            <a:ext cx="865314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登录后会弹出所导入课程的选课列表，学生点击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【确认课程】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即完成了登录。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520" y="1882140"/>
            <a:ext cx="9836150" cy="39243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405" y="119380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075" y="1721485"/>
            <a:ext cx="5772150" cy="4351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31565" y="551815"/>
            <a:ext cx="77946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问答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初始问题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贴心的智能追问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回答得不好？重答！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对回答进行评价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20" y="1598930"/>
            <a:ext cx="4752975" cy="4829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4375" y="167259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贴心的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陪练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6691630" cy="4472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2869565"/>
            <a:ext cx="8296275" cy="3390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63265" y="672465"/>
            <a:ext cx="69818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作业辅导</a:t>
            </a:r>
            <a:r>
              <a:rPr lang="zh-CN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入口：学生端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作业考试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已上交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150" y="1334770"/>
            <a:ext cx="10408285" cy="53835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1325563"/>
          </a:xfrm>
        </p:spPr>
        <p:txBody>
          <a:bodyPr/>
          <a:p>
            <a:r>
              <a:rPr lang="en-US" altLang="zh-CN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AI助学</a:t>
            </a:r>
            <a:endParaRPr lang="en-US" altLang="zh-CN" b="1" kern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92550" y="795020"/>
            <a:ext cx="69818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督促：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会根据学习进度、课堂出勤、作业提交和考试时间等方面，自动进行提醒和督促，同学们再也不怕错过重要</a:t>
            </a:r>
            <a:r>
              <a:rPr lang="en-US" altLang="zh-CN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deadline</a:t>
            </a:r>
            <a:r>
              <a:rPr lang="zh-CN" altLang="en-US" sz="2400" dirty="0">
                <a:solidFill>
                  <a:srgbClr val="09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啦！</a:t>
            </a:r>
            <a:endParaRPr lang="zh-CN" altLang="en-US" sz="2400" dirty="0">
              <a:solidFill>
                <a:srgbClr val="09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-2147482597" descr="abfe84bfecb55f6b6749db9255c9e33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383" y="2363262"/>
            <a:ext cx="5832648" cy="4050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9355" y="1305560"/>
            <a:ext cx="99428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5" name="Straight Connector 54"/>
          <p:cNvCxnSpPr/>
          <p:nvPr>
            <p:custDataLst>
              <p:tags r:id="rId5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36525" y="2994660"/>
            <a:ext cx="2748280" cy="2008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36525" y="5014595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7225" y="2891155"/>
            <a:ext cx="1953895" cy="3346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1120" y="2891155"/>
            <a:ext cx="1812925" cy="334645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运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行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·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服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务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担</a:t>
            </a:r>
            <a:r>
              <a:rPr lang="en-US" altLang="zh-CN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当</a:t>
            </a:r>
            <a:endParaRPr lang="zh-CN" altLang="en-US" sz="4000" b="1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rgbClr val="3B4B7F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课程运行  直播保障  金牌服务  贴心陪伴</a:t>
            </a:r>
            <a:endParaRPr lang="zh-CN" altLang="en-US" sz="2400" dirty="0">
              <a:solidFill>
                <a:srgbClr val="3B4B7F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任意多边形: 形状 10"/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rgbClr val="3B4B7F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975" y="1163320"/>
            <a:ext cx="10814685" cy="14566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登录，输入自己的学校、大学学号及初始密码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@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（首字母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为大写。如：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Zhihuishu@220908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。如学号不足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位，则为全部学号），验证姓氏、绑定手机号后，会弹出课程确认的界面，点击确认即可（如弹出姓名与本人姓名不一致请及时反馈老师或联系在线客服反馈。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（注意：首次登录请务必选择学号登录）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03006" y="2879015"/>
            <a:ext cx="9950627" cy="3522980"/>
            <a:chOff x="786812" y="2627087"/>
            <a:chExt cx="9950627" cy="3522980"/>
          </a:xfrm>
        </p:grpSpPr>
        <p:grpSp>
          <p:nvGrpSpPr>
            <p:cNvPr id="10" name="组合 9"/>
            <p:cNvGrpSpPr/>
            <p:nvPr/>
          </p:nvGrpSpPr>
          <p:grpSpPr>
            <a:xfrm>
              <a:off x="786812" y="2627087"/>
              <a:ext cx="1979930" cy="3521710"/>
              <a:chOff x="2010" y="3202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2010" y="3202"/>
                <a:ext cx="3118" cy="5546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2" name="矩形 11"/>
              <p:cNvSpPr/>
              <p:nvPr/>
            </p:nvSpPr>
            <p:spPr>
              <a:xfrm>
                <a:off x="3631" y="3802"/>
                <a:ext cx="756" cy="3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740090" y="2627087"/>
              <a:ext cx="1981200" cy="3522980"/>
              <a:chOff x="5783" y="3202"/>
              <a:chExt cx="3120" cy="55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5783" y="3202"/>
                <a:ext cx="3120" cy="5548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6" name="矩形 15"/>
              <p:cNvSpPr/>
              <p:nvPr/>
            </p:nvSpPr>
            <p:spPr>
              <a:xfrm>
                <a:off x="5964" y="3687"/>
                <a:ext cx="2304" cy="3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720020" y="2627087"/>
              <a:ext cx="1979930" cy="3521710"/>
              <a:chOff x="9614" y="3202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9614" y="3202"/>
                <a:ext cx="3118" cy="5547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20" name="矩形 19"/>
              <p:cNvSpPr/>
              <p:nvPr/>
            </p:nvSpPr>
            <p:spPr>
              <a:xfrm>
                <a:off x="10481" y="5500"/>
                <a:ext cx="634" cy="4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699949" y="2627087"/>
              <a:ext cx="2047141" cy="352171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grpSp>
          <p:nvGrpSpPr>
            <p:cNvPr id="8" name="组合 7"/>
            <p:cNvGrpSpPr/>
            <p:nvPr/>
          </p:nvGrpSpPr>
          <p:grpSpPr>
            <a:xfrm>
              <a:off x="8757509" y="2627087"/>
              <a:ext cx="1979930" cy="3521710"/>
              <a:chOff x="11218" y="2770"/>
              <a:chExt cx="3118" cy="554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18" y="2770"/>
                <a:ext cx="3118" cy="5546"/>
              </a:xfrm>
              <a:prstGeom prst="rect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</p:pic>
          <p:sp>
            <p:nvSpPr>
              <p:cNvPr id="19" name="矩形 18"/>
              <p:cNvSpPr/>
              <p:nvPr/>
            </p:nvSpPr>
            <p:spPr>
              <a:xfrm>
                <a:off x="11400" y="4556"/>
                <a:ext cx="2755" cy="55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  <p:bldLst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727" y="1328555"/>
            <a:ext cx="10814545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如果新生在学号登录前已先用手机号注册了一个账户，再用学号登录绑定手机号时，系统会提示手机号被占用，则为被自己的手机号账号占用。此时，只需用手机号注册的账户先登录，再进行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身份认证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，即可看到弹出的课程。</a:t>
            </a:r>
            <a:endParaRPr lang="zh-CN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99936" y="2746224"/>
            <a:ext cx="9085581" cy="3545895"/>
            <a:chOff x="965247" y="2624547"/>
            <a:chExt cx="8178599" cy="3524250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5247" y="2627087"/>
              <a:ext cx="1623695" cy="352171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08329" y="2624547"/>
              <a:ext cx="1624330" cy="352298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grpSp>
          <p:nvGrpSpPr>
            <p:cNvPr id="17" name="组合 16"/>
            <p:cNvGrpSpPr/>
            <p:nvPr/>
          </p:nvGrpSpPr>
          <p:grpSpPr>
            <a:xfrm>
              <a:off x="4232975" y="2624547"/>
              <a:ext cx="1631950" cy="3522345"/>
              <a:chOff x="8847" y="3198"/>
              <a:chExt cx="2570" cy="554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47" y="3198"/>
                <a:ext cx="2570" cy="5547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20" name="矩形 19"/>
              <p:cNvSpPr/>
              <p:nvPr/>
            </p:nvSpPr>
            <p:spPr>
              <a:xfrm>
                <a:off x="10481" y="5500"/>
                <a:ext cx="634" cy="40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</a:ex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64925" y="2625182"/>
              <a:ext cx="1631674" cy="35217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20151" y="2625182"/>
              <a:ext cx="1623695" cy="352171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6985" y="2834640"/>
            <a:ext cx="1969135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43420" y="2840990"/>
            <a:ext cx="186753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57945" y="2840990"/>
            <a:ext cx="180276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170" y="2841625"/>
            <a:ext cx="1889125" cy="34042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9055" y="2834640"/>
            <a:ext cx="1925955" cy="3411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imagerId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120" y="2372995"/>
            <a:ext cx="2050415" cy="3642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5153025" y="2369185"/>
            <a:ext cx="2049780" cy="3648710"/>
            <a:chOff x="5385" y="2431"/>
            <a:chExt cx="3228" cy="5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3" name="矩形 22"/>
            <p:cNvSpPr/>
            <p:nvPr/>
          </p:nvSpPr>
          <p:spPr>
            <a:xfrm>
              <a:off x="5460" y="6119"/>
              <a:ext cx="3052" cy="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56145" y="2379345"/>
            <a:ext cx="2082800" cy="36493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20" y="2379345"/>
            <a:ext cx="2033905" cy="36652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450" y="2355215"/>
            <a:ext cx="2073275" cy="3672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学习通知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【对话】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【平台通知】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760" y="1590675"/>
            <a:ext cx="2171700" cy="4257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38445" y="1595120"/>
            <a:ext cx="2320925" cy="4397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25" y="1590675"/>
            <a:ext cx="2461260" cy="42868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76312" y="2934696"/>
            <a:ext cx="5335571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智慧课程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全国共享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共享课！智慧课程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全国共享！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640" y="1643380"/>
            <a:ext cx="2105025" cy="4276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595" y="3137535"/>
            <a:ext cx="2171700" cy="1533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085" y="4671060"/>
            <a:ext cx="2105025" cy="1485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COMMONDATA" val="eyJoZGlkIjoiNTQ5YTlhNTIzOGI0MDBjZmQxNzViMTZhODk2YWI3MmYifQ=="/>
  <p:tag name="KSO_WPP_MARK_KEY" val="13eb56d6-3c4e-4b4f-8d8b-2b8b9b1332e1"/>
  <p:tag name="commondata" val="eyJoZGlkIjoiZDY4ZWI1NWMwM2UzOWExMmM1NzNiOGQ4NjAxM2Q1YmQifQ=="/>
</p:tagLst>
</file>

<file path=ppt/tags/tag5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6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7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8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3963</Words>
  <Application>WPS 演示</Application>
  <PresentationFormat>自定义</PresentationFormat>
  <Paragraphs>168</Paragraphs>
  <Slides>28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Arial Narrow</vt:lpstr>
      <vt:lpstr>印品黑体</vt:lpstr>
      <vt:lpstr>黑体</vt:lpstr>
      <vt:lpstr>仿宋</vt:lpstr>
      <vt:lpstr>等线</vt:lpstr>
      <vt:lpstr>Arial Unicode MS</vt:lpstr>
      <vt:lpstr>等线 Light</vt:lpstr>
      <vt:lpstr>Calibri</vt:lpstr>
      <vt:lpstr>Wingdings</vt:lpstr>
      <vt:lpstr>思源黑体 CN Bold</vt:lpstr>
      <vt:lpstr>汉仪雅酷黑简</vt:lpstr>
      <vt:lpstr>汉仪细等线繁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AI助学</vt:lpstr>
      <vt:lpstr>AI助学</vt:lpstr>
      <vt:lpstr>AI助学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钱勇萍</cp:lastModifiedBy>
  <cp:revision>449</cp:revision>
  <dcterms:created xsi:type="dcterms:W3CDTF">2022-01-17T01:35:00Z</dcterms:created>
  <dcterms:modified xsi:type="dcterms:W3CDTF">2025-08-11T08:47:11Z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BD9F1B7AF35D4A5A94079FB4EFAFF7E1_13</vt:lpwstr>
  </property>
</Properties>
</file>